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8" r:id="rId5"/>
  </p:sldIdLst>
  <p:sldSz cx="12192000" cy="6858000"/>
  <p:notesSz cx="6858000" cy="9144000"/>
  <p:custDataLst>
    <p:tags r:id="rId8"/>
  </p:custDataLst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orient="horz" pos="3962" userDrawn="1">
          <p15:clr>
            <a:srgbClr val="A4A3A4"/>
          </p15:clr>
        </p15:guide>
        <p15:guide id="3" orient="horz" pos="232" userDrawn="1">
          <p15:clr>
            <a:srgbClr val="A4A3A4"/>
          </p15:clr>
        </p15:guide>
        <p15:guide id="5" pos="4475" userDrawn="1">
          <p15:clr>
            <a:srgbClr val="A4A3A4"/>
          </p15:clr>
        </p15:guide>
        <p15:guide id="6" pos="3749" userDrawn="1">
          <p15:clr>
            <a:srgbClr val="A4A3A4"/>
          </p15:clr>
        </p15:guide>
        <p15:guide id="7" pos="1549" userDrawn="1">
          <p15:clr>
            <a:srgbClr val="A4A3A4"/>
          </p15:clr>
        </p15:guide>
        <p15:guide id="8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D0C857D-D4BC-42F0-BE9B-F5D22AD3820A}" v="2" dt="2023-01-20T11:00:26.79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1" autoAdjust="0"/>
  </p:normalViewPr>
  <p:slideViewPr>
    <p:cSldViewPr snapToGrid="0">
      <p:cViewPr varScale="1">
        <p:scale>
          <a:sx n="89" d="100"/>
          <a:sy n="89" d="100"/>
        </p:scale>
        <p:origin x="782" y="72"/>
      </p:cViewPr>
      <p:guideLst>
        <p:guide orient="horz" pos="2160"/>
        <p:guide orient="horz" pos="3962"/>
        <p:guide orient="horz" pos="232"/>
        <p:guide pos="4475"/>
        <p:guide pos="3749"/>
        <p:guide pos="1549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70" d="100"/>
          <a:sy n="70" d="100"/>
        </p:scale>
        <p:origin x="2102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nl-NL"/>
  <c:roundedCorners val="0"/>
  <mc:AlternateContent xmlns:mc="http://schemas.openxmlformats.org/markup-compatibility/2006">
    <mc:Choice xmlns:c14="http://schemas.microsoft.com/office/drawing/2007/8/2/chart" Requires="c14">
      <c14:style val="108"/>
    </mc:Choice>
    <mc:Fallback>
      <c:style val="8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Kolom1</c:v>
                </c:pt>
              </c:strCache>
            </c:strRef>
          </c:tx>
          <c:dPt>
            <c:idx val="0"/>
            <c:bubble3D val="0"/>
            <c:spPr>
              <a:solidFill>
                <a:schemeClr val="accent6">
                  <a:shade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1F0-41CF-808F-51E2CD3737BA}"/>
              </c:ext>
            </c:extLst>
          </c:dPt>
          <c:dPt>
            <c:idx val="1"/>
            <c:bubble3D val="0"/>
            <c:spPr>
              <a:solidFill>
                <a:schemeClr val="accent6">
                  <a:shade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1F0-41CF-808F-51E2CD3737BA}"/>
              </c:ext>
            </c:extLst>
          </c:dPt>
          <c:dPt>
            <c:idx val="2"/>
            <c:bubble3D val="0"/>
            <c:spPr>
              <a:solidFill>
                <a:schemeClr val="accent6">
                  <a:shade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1F0-41CF-808F-51E2CD3737BA}"/>
              </c:ext>
            </c:extLst>
          </c:dPt>
          <c:dPt>
            <c:idx val="3"/>
            <c:bubble3D val="0"/>
            <c:spPr>
              <a:solidFill>
                <a:schemeClr val="accent6">
                  <a:tint val="9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1F0-41CF-808F-51E2CD3737BA}"/>
              </c:ext>
            </c:extLst>
          </c:dPt>
          <c:dPt>
            <c:idx val="4"/>
            <c:bubble3D val="0"/>
            <c:spPr>
              <a:solidFill>
                <a:schemeClr val="accent6">
                  <a:tint val="7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3839-47DA-BE77-6DF43F005742}"/>
              </c:ext>
            </c:extLst>
          </c:dPt>
          <c:dPt>
            <c:idx val="5"/>
            <c:bubble3D val="0"/>
            <c:spPr>
              <a:solidFill>
                <a:schemeClr val="accent6">
                  <a:tint val="5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C1C-4511-9B94-AE6240A22B75}"/>
              </c:ext>
            </c:extLst>
          </c:dPt>
          <c:cat>
            <c:numRef>
              <c:f>Blad1!$A$2:$A$7</c:f>
              <c:numCache>
                <c:formatCode>General</c:formatCode>
                <c:ptCount val="6"/>
                <c:pt idx="0">
                  <c:v>8</c:v>
                </c:pt>
                <c:pt idx="1">
                  <c:v>3</c:v>
                </c:pt>
                <c:pt idx="3">
                  <c:v>1</c:v>
                </c:pt>
              </c:numCache>
            </c:numRef>
          </c:cat>
          <c:val>
            <c:numRef>
              <c:f>Blad1!$B$2:$B$7</c:f>
              <c:numCache>
                <c:formatCode>General</c:formatCode>
                <c:ptCount val="6"/>
                <c:pt idx="3">
                  <c:v>6</c:v>
                </c:pt>
                <c:pt idx="4">
                  <c:v>34</c:v>
                </c:pt>
                <c:pt idx="5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1F0-41CF-808F-51E2CD3737B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9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prstDash val="solid"/>
    </a:ln>
    <a:effectLst/>
  </c:spPr>
  <c:txPr>
    <a:bodyPr/>
    <a:lstStyle/>
    <a:p>
      <a:pPr>
        <a:defRPr/>
      </a:pPr>
      <a:endParaRPr lang="nl-NL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15D2E4-C34F-486B-97B8-D85FB71522BA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230784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83030" y="174624"/>
            <a:ext cx="268877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74624"/>
            <a:ext cx="2690358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25650" y="633413"/>
            <a:ext cx="2806700" cy="1579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2387825"/>
            <a:ext cx="5486400" cy="58744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83029" y="8544320"/>
            <a:ext cx="2362199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775857" y="8544320"/>
            <a:ext cx="1306286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20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62006B3-C717-4A46-A590-9DF4448FAC7F}" type="slidenum">
              <a:rPr lang="en-GB" smtClean="0"/>
              <a:pPr/>
              <a:t>‹nr.›</a:t>
            </a:fld>
            <a:endParaRPr lang="en-GB"/>
          </a:p>
        </p:txBody>
      </p:sp>
      <p:pic>
        <p:nvPicPr>
          <p:cNvPr id="8" name="Securitas_186_CMYK.pdf">
            <a:extLst>
              <a:ext uri="{FF2B5EF4-FFF2-40B4-BE49-F238E27FC236}">
                <a16:creationId xmlns:a16="http://schemas.microsoft.com/office/drawing/2014/main" id="{85AB981E-B66B-46A1-9FB1-9AC5C0298E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7977" y="8544320"/>
            <a:ext cx="782627" cy="43764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1993916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Tahoma" panose="020B0604030504040204" pitchFamily="34" charset="0"/>
        <a:ea typeface="Tahoma" panose="020B0604030504040204" pitchFamily="34" charset="0"/>
        <a:cs typeface="Tahoma" panose="020B060403050404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lledige pagina grafi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rafiek"/>
          <p:cNvSpPr>
            <a:spLocks noGrp="1"/>
          </p:cNvSpPr>
          <p:nvPr>
            <p:ph type="chart" sz="quarter" idx="14"/>
          </p:nvPr>
        </p:nvSpPr>
        <p:spPr>
          <a:xfrm>
            <a:off x="625312" y="1736725"/>
            <a:ext cx="10941213" cy="4552950"/>
          </a:xfrm>
        </p:spPr>
        <p:txBody>
          <a:bodyPr tIns="864000"/>
          <a:lstStyle>
            <a:lvl1pPr marL="0" indent="0" algn="ctr">
              <a:buNone/>
              <a:defRPr/>
            </a:lvl1pPr>
          </a:lstStyle>
          <a:p>
            <a:r>
              <a:rPr lang="nl-NL"/>
              <a:t>Klik op het pictogram als u een grafiek wilt toevoegen</a:t>
            </a:r>
            <a:endParaRPr lang="sv-SE"/>
          </a:p>
        </p:txBody>
      </p:sp>
      <p:sp>
        <p:nvSpPr>
          <p:cNvPr id="4" name="Titel">
            <a:extLst>
              <a:ext uri="{FF2B5EF4-FFF2-40B4-BE49-F238E27FC236}">
                <a16:creationId xmlns:a16="http://schemas.microsoft.com/office/drawing/2014/main" id="{63AED167-984B-4625-B9FD-BDB8E2207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897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"/>
          <p:cNvSpPr>
            <a:spLocks noGrp="1"/>
          </p:cNvSpPr>
          <p:nvPr>
            <p:ph type="title"/>
          </p:nvPr>
        </p:nvSpPr>
        <p:spPr>
          <a:xfrm>
            <a:off x="625313" y="605644"/>
            <a:ext cx="9924610" cy="668736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nl-NL"/>
              <a:t>Klikken om de titelstijl van het model te bewerken</a:t>
            </a:r>
            <a:endParaRPr lang="sv-SE" dirty="0"/>
          </a:p>
        </p:txBody>
      </p:sp>
      <p:sp>
        <p:nvSpPr>
          <p:cNvPr id="3" name="Tekstvak bullets"/>
          <p:cNvSpPr>
            <a:spLocks noGrp="1"/>
          </p:cNvSpPr>
          <p:nvPr>
            <p:ph type="body" idx="1"/>
          </p:nvPr>
        </p:nvSpPr>
        <p:spPr>
          <a:xfrm>
            <a:off x="625312" y="1762577"/>
            <a:ext cx="10941376" cy="45175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043313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2563" indent="-182563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55600" indent="-173038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355600" indent="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22313" indent="-182563" algn="l" defTabSz="91440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895350" indent="-173038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94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86" userDrawn="1">
          <p15:clr>
            <a:srgbClr val="F26B43"/>
          </p15:clr>
        </p15:guide>
        <p15:guide id="4" orient="horz" pos="810" userDrawn="1">
          <p15:clr>
            <a:srgbClr val="F26B43"/>
          </p15:clr>
        </p15:guide>
        <p15:guide id="5" orient="horz" pos="3959" userDrawn="1">
          <p15:clr>
            <a:srgbClr val="F26B43"/>
          </p15:clr>
        </p15:guide>
        <p15:guide id="6" orient="horz" pos="109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ijdelijke aanduiding voor grafiek 3"/>
          <p:cNvGraphicFramePr>
            <a:graphicFrameLocks noGrp="1"/>
          </p:cNvGraphicFramePr>
          <p:nvPr>
            <p:ph type="chart" sz="quarter" idx="14"/>
            <p:extLst>
              <p:ext uri="{D42A27DB-BD31-4B8C-83A1-F6EECF244321}">
                <p14:modId xmlns:p14="http://schemas.microsoft.com/office/powerpoint/2010/main" val="2994881857"/>
              </p:ext>
            </p:extLst>
          </p:nvPr>
        </p:nvGraphicFramePr>
        <p:xfrm>
          <a:off x="-1993656" y="2019555"/>
          <a:ext cx="8905387" cy="3705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kstvak 4"/>
          <p:cNvSpPr txBox="1"/>
          <p:nvPr/>
        </p:nvSpPr>
        <p:spPr>
          <a:xfrm>
            <a:off x="1080046" y="3518328"/>
            <a:ext cx="2757981" cy="830997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nl-NL" sz="2000" dirty="0">
                <a:latin typeface="Securitas Pro"/>
              </a:rPr>
              <a:t>Is slimme technologie hét antwoord op het personeelstekort?</a:t>
            </a:r>
          </a:p>
        </p:txBody>
      </p:sp>
      <p:cxnSp>
        <p:nvCxnSpPr>
          <p:cNvPr id="18" name="Rechte verbindingslijn 17"/>
          <p:cNvCxnSpPr>
            <a:cxnSpLocks/>
          </p:cNvCxnSpPr>
          <p:nvPr/>
        </p:nvCxnSpPr>
        <p:spPr>
          <a:xfrm flipH="1">
            <a:off x="902972" y="1231152"/>
            <a:ext cx="6172914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al 18"/>
          <p:cNvSpPr/>
          <p:nvPr/>
        </p:nvSpPr>
        <p:spPr>
          <a:xfrm>
            <a:off x="7059092" y="1183878"/>
            <a:ext cx="114679" cy="11467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nl-NL" sz="1600" baseline="-25000" dirty="0" err="1"/>
          </a:p>
        </p:txBody>
      </p:sp>
      <p:sp>
        <p:nvSpPr>
          <p:cNvPr id="22" name="Tekstvak 21"/>
          <p:cNvSpPr txBox="1"/>
          <p:nvPr/>
        </p:nvSpPr>
        <p:spPr>
          <a:xfrm>
            <a:off x="7538098" y="845871"/>
            <a:ext cx="1230923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nl-NL" sz="2000" b="1" dirty="0"/>
              <a:t>60%</a:t>
            </a:r>
          </a:p>
        </p:txBody>
      </p:sp>
      <p:sp>
        <p:nvSpPr>
          <p:cNvPr id="23" name="Tekstvak 22"/>
          <p:cNvSpPr txBox="1"/>
          <p:nvPr/>
        </p:nvSpPr>
        <p:spPr>
          <a:xfrm>
            <a:off x="7538098" y="1168323"/>
            <a:ext cx="3231502" cy="3877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nl-NL" sz="1400" dirty="0"/>
              <a:t>Nee, het vak van beveiliger moet weer aantrekkelijk worden</a:t>
            </a:r>
          </a:p>
        </p:txBody>
      </p:sp>
      <p:cxnSp>
        <p:nvCxnSpPr>
          <p:cNvPr id="25" name="Rechte verbindingslijn 24"/>
          <p:cNvCxnSpPr>
            <a:cxnSpLocks/>
            <a:stCxn id="26" idx="6"/>
          </p:cNvCxnSpPr>
          <p:nvPr/>
        </p:nvCxnSpPr>
        <p:spPr>
          <a:xfrm flipH="1">
            <a:off x="3019245" y="2117414"/>
            <a:ext cx="4154525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al 25"/>
          <p:cNvSpPr/>
          <p:nvPr/>
        </p:nvSpPr>
        <p:spPr>
          <a:xfrm>
            <a:off x="7059091" y="2060074"/>
            <a:ext cx="114679" cy="11467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nl-NL" sz="1600" baseline="-25000" dirty="0" err="1"/>
          </a:p>
        </p:txBody>
      </p:sp>
      <p:sp>
        <p:nvSpPr>
          <p:cNvPr id="29" name="Tekstvak 28"/>
          <p:cNvSpPr txBox="1"/>
          <p:nvPr/>
        </p:nvSpPr>
        <p:spPr>
          <a:xfrm>
            <a:off x="7538098" y="1983058"/>
            <a:ext cx="1230923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nl-NL" sz="2000" b="1" dirty="0"/>
              <a:t>6%</a:t>
            </a:r>
          </a:p>
        </p:txBody>
      </p:sp>
      <p:sp>
        <p:nvSpPr>
          <p:cNvPr id="30" name="Tekstvak 29"/>
          <p:cNvSpPr txBox="1"/>
          <p:nvPr/>
        </p:nvSpPr>
        <p:spPr>
          <a:xfrm>
            <a:off x="7538098" y="2305510"/>
            <a:ext cx="2764142" cy="387798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nl-NL" sz="1400" dirty="0"/>
              <a:t>Misschien, als andere oplossingen falen</a:t>
            </a:r>
          </a:p>
        </p:txBody>
      </p:sp>
      <p:cxnSp>
        <p:nvCxnSpPr>
          <p:cNvPr id="24" name="Rechte verbindingslijn 23"/>
          <p:cNvCxnSpPr>
            <a:cxnSpLocks/>
          </p:cNvCxnSpPr>
          <p:nvPr/>
        </p:nvCxnSpPr>
        <p:spPr>
          <a:xfrm>
            <a:off x="911919" y="1232343"/>
            <a:ext cx="0" cy="1713414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>
            <a:off x="7538098" y="3057246"/>
            <a:ext cx="1230923" cy="27699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nl-NL" sz="2000" b="1" dirty="0"/>
              <a:t>34%</a:t>
            </a:r>
          </a:p>
        </p:txBody>
      </p:sp>
      <p:sp>
        <p:nvSpPr>
          <p:cNvPr id="21" name="Tekstvak 20"/>
          <p:cNvSpPr txBox="1"/>
          <p:nvPr/>
        </p:nvSpPr>
        <p:spPr>
          <a:xfrm>
            <a:off x="7538098" y="3379698"/>
            <a:ext cx="3231502" cy="3877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nl-NL" sz="1400" dirty="0"/>
              <a:t>Ja, vol inzetten op technologie is nu noodzakelijk</a:t>
            </a:r>
          </a:p>
        </p:txBody>
      </p:sp>
      <p:cxnSp>
        <p:nvCxnSpPr>
          <p:cNvPr id="27" name="Rechte verbindingslijn 26"/>
          <p:cNvCxnSpPr>
            <a:cxnSpLocks/>
          </p:cNvCxnSpPr>
          <p:nvPr/>
        </p:nvCxnSpPr>
        <p:spPr>
          <a:xfrm flipH="1">
            <a:off x="4304581" y="3166252"/>
            <a:ext cx="2799483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vaal 30"/>
          <p:cNvSpPr/>
          <p:nvPr/>
        </p:nvSpPr>
        <p:spPr>
          <a:xfrm>
            <a:off x="7059091" y="3103055"/>
            <a:ext cx="114679" cy="114679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200"/>
              </a:spcBef>
            </a:pPr>
            <a:endParaRPr lang="nl-NL" sz="1600" baseline="-25000" dirty="0" err="1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9F3B4BAB-4DE1-45B2-8206-DBC0E204B8CA}"/>
              </a:ext>
            </a:extLst>
          </p:cNvPr>
          <p:cNvSpPr txBox="1"/>
          <p:nvPr/>
        </p:nvSpPr>
        <p:spPr>
          <a:xfrm>
            <a:off x="1625600" y="4824621"/>
            <a:ext cx="1485900" cy="1454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nl-NL" sz="1050" b="0" dirty="0">
                <a:solidFill>
                  <a:schemeClr val="bg1">
                    <a:lumMod val="50000"/>
                  </a:schemeClr>
                </a:solidFill>
                <a:effectLst/>
                <a:latin typeface="+mj-lt"/>
              </a:rPr>
              <a:t>65 Stem(men)</a:t>
            </a:r>
            <a:endParaRPr lang="nl-NL" sz="1050" dirty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6201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NGO_COUNT" val="15"/>
</p:tagLst>
</file>

<file path=ppt/theme/theme1.xml><?xml version="1.0" encoding="utf-8"?>
<a:theme xmlns:a="http://schemas.openxmlformats.org/drawingml/2006/main" name="Securitas">
  <a:themeElements>
    <a:clrScheme name="Securitas 2021">
      <a:dk1>
        <a:srgbClr val="031F30"/>
      </a:dk1>
      <a:lt1>
        <a:sysClr val="window" lastClr="FFFFFF"/>
      </a:lt1>
      <a:dk2>
        <a:srgbClr val="FC273F"/>
      </a:dk2>
      <a:lt2>
        <a:srgbClr val="42638C"/>
      </a:lt2>
      <a:accent1>
        <a:srgbClr val="ACC2DD"/>
      </a:accent1>
      <a:accent2>
        <a:srgbClr val="641432"/>
      </a:accent2>
      <a:accent3>
        <a:srgbClr val="AA1834"/>
      </a:accent3>
      <a:accent4>
        <a:srgbClr val="FF8DA3"/>
      </a:accent4>
      <a:accent5>
        <a:srgbClr val="26224C"/>
      </a:accent5>
      <a:accent6>
        <a:srgbClr val="55419E"/>
      </a:accent6>
      <a:hlink>
        <a:srgbClr val="FC273F"/>
      </a:hlink>
      <a:folHlink>
        <a:srgbClr val="031F30"/>
      </a:folHlink>
    </a:clrScheme>
    <a:fontScheme name="Securitas 2021">
      <a:majorFont>
        <a:latin typeface="Securitas Pro"/>
        <a:ea typeface=""/>
        <a:cs typeface=""/>
      </a:majorFont>
      <a:minorFont>
        <a:latin typeface="Securita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lnSpc>
            <a:spcPct val="90000"/>
          </a:lnSpc>
          <a:spcBef>
            <a:spcPts val="1200"/>
          </a:spcBef>
          <a:defRPr sz="16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lIns="0" tIns="0" rIns="0" bIns="0" rtlCol="0">
        <a:spAutoFit/>
      </a:bodyPr>
      <a:lstStyle>
        <a:defPPr>
          <a:lnSpc>
            <a:spcPct val="90000"/>
          </a:lnSpc>
          <a:spcBef>
            <a:spcPts val="1200"/>
          </a:spcBef>
          <a:defRPr sz="1600" dirty="0" smtClean="0"/>
        </a:defPPr>
      </a:lstStyle>
    </a:txDef>
  </a:objectDefaults>
  <a:extraClrSchemeLst/>
  <a:custClrLst>
    <a:custClr name="Scuritas Blue">
      <a:srgbClr val="2DABE2"/>
    </a:custClr>
    <a:custClr name="Securitas Green">
      <a:srgbClr val="11C9B7"/>
    </a:custClr>
    <a:custClr name="Securitas Black 75%">
      <a:srgbClr val="626366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Securitas Orange Accent NEVER USE ALONE">
      <a:srgbClr val="F9AC31"/>
    </a:custClr>
    <a:custClr name="Securitas Blue 70%">
      <a:srgbClr val="6EBDE9"/>
    </a:custClr>
    <a:custClr name="Securitas Green 70%">
      <a:srgbClr val="81D3C9"/>
    </a:custClr>
    <a:custClr name="Securitas Black 60%">
      <a:srgbClr val="808184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Securitas Blue 45%">
      <a:srgbClr val="97CEE7"/>
    </a:custClr>
    <a:custClr name="Securitas Green 45%">
      <a:srgbClr val="A7DBDA"/>
    </a:custClr>
    <a:custClr name="Securitas Black 45%">
      <a:srgbClr val="9C9EA1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Securitas Blue 25%">
      <a:srgbClr val="BDDCEB"/>
    </a:custClr>
    <a:custClr name="Securitas Green 25%">
      <a:srgbClr val="CDEAEB"/>
    </a:custClr>
    <a:custClr name="Securitas Black 30%">
      <a:srgbClr val="BBBDB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Securitas Black 15%">
      <a:srgbClr val="DBDCDD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  <a:custClr name=" ">
      <a:srgbClr val="FFFFFF"/>
    </a:custClr>
  </a:custClrLst>
  <a:extLst>
    <a:ext uri="{05A4C25C-085E-4340-85A3-A5531E510DB2}">
      <thm15:themeFamily xmlns:thm15="http://schemas.microsoft.com/office/thememl/2012/main" name="Presentatie1" id="{54456961-1B7C-9942-9D48-B3F8CFAD1FF2}" vid="{855F5220-2DC3-1D47-A4B9-147D58D636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7b8e383-ea6b-47fb-83ff-7e9720bbafd1" xsi:nil="true"/>
    <lcf76f155ced4ddcb4097134ff3c332f xmlns="03f01264-12c1-46cc-a804-830e94ff67c3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BAD629911B54140B645BE13418823AD" ma:contentTypeVersion="16" ma:contentTypeDescription="Create a new document." ma:contentTypeScope="" ma:versionID="3aa878864348586dbbbc54ff01a649b7">
  <xsd:schema xmlns:xsd="http://www.w3.org/2001/XMLSchema" xmlns:xs="http://www.w3.org/2001/XMLSchema" xmlns:p="http://schemas.microsoft.com/office/2006/metadata/properties" xmlns:ns2="03f01264-12c1-46cc-a804-830e94ff67c3" xmlns:ns3="77b8e383-ea6b-47fb-83ff-7e9720bbafd1" targetNamespace="http://schemas.microsoft.com/office/2006/metadata/properties" ma:root="true" ma:fieldsID="50c44cf1aaf1d8a06e4d3c06f166c6da" ns2:_="" ns3:_="">
    <xsd:import namespace="03f01264-12c1-46cc-a804-830e94ff67c3"/>
    <xsd:import namespace="77b8e383-ea6b-47fb-83ff-7e9720bbaf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f01264-12c1-46cc-a804-830e94ff67c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2332b1c-8e6b-44ad-9ab3-6408669eed2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b8e383-ea6b-47fb-83ff-7e9720bbafd1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de61113f-7269-457a-a069-ed66e9ad6823}" ma:internalName="TaxCatchAll" ma:showField="CatchAllData" ma:web="77b8e383-ea6b-47fb-83ff-7e9720bbafd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2E8550-19DD-4EFC-9A7D-B7285FFCA77F}">
  <ds:schemaRefs>
    <ds:schemaRef ds:uri="http://schemas.microsoft.com/office/2006/documentManagement/types"/>
    <ds:schemaRef ds:uri="http://www.w3.org/XML/1998/namespace"/>
    <ds:schemaRef ds:uri="http://purl.org/dc/terms/"/>
    <ds:schemaRef ds:uri="77b8e383-ea6b-47fb-83ff-7e9720bbafd1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03f01264-12c1-46cc-a804-830e94ff67c3"/>
    <ds:schemaRef ds:uri="http://schemas.microsoft.com/office/2006/metadata/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71D52D1F-E41F-440F-BEC8-6B76B7C942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1CC58A-3E21-4585-B71E-56D6F3D9B07B}"/>
</file>

<file path=docMetadata/LabelInfo.xml><?xml version="1.0" encoding="utf-8"?>
<clbl:labelList xmlns:clbl="http://schemas.microsoft.com/office/2020/mipLabelMetadata">
  <clbl:label id="{fb0af7d1-8a83-48bc-8d2d-cd92034c79d4}" enabled="0" method="" siteId="{fb0af7d1-8a83-48bc-8d2d-cd92034c79d4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Securitas Presentatie Template 2017_Uitgebreid</Template>
  <TotalTime>0</TotalTime>
  <Words>45</Words>
  <Application>Microsoft Office PowerPoint</Application>
  <PresentationFormat>Breedbeeld</PresentationFormat>
  <Paragraphs>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Securitas Pro</vt:lpstr>
      <vt:lpstr>Tahoma</vt:lpstr>
      <vt:lpstr>Securitas</vt:lpstr>
      <vt:lpstr>PowerPoint-presentatie</vt:lpstr>
    </vt:vector>
  </TitlesOfParts>
  <Company>Securitas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Loes Berendsen</dc:creator>
  <cp:lastModifiedBy>Loes Berendsen</cp:lastModifiedBy>
  <cp:revision>29</cp:revision>
  <dcterms:created xsi:type="dcterms:W3CDTF">2018-02-23T09:44:27Z</dcterms:created>
  <dcterms:modified xsi:type="dcterms:W3CDTF">2023-01-20T11:01:40Z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0x0101006BAD629911B54140B645BE13418823AD</vt:lpwstr>
  </property>
  <property fmtid="{D5CDD505-2E9C-101B-9397-08002B2CF9AE}" pid="3" name="MediaServiceImageTags">
    <vt:lpwstr/>
  </property>
</Properties>
</file>